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9" r:id="rId4"/>
    <p:sldId id="260" r:id="rId5"/>
    <p:sldId id="325" r:id="rId6"/>
    <p:sldId id="261" r:id="rId7"/>
    <p:sldId id="262" r:id="rId8"/>
    <p:sldId id="263" r:id="rId9"/>
    <p:sldId id="264" r:id="rId10"/>
    <p:sldId id="265" r:id="rId11"/>
    <p:sldId id="266" r:id="rId12"/>
    <p:sldId id="315" r:id="rId14"/>
    <p:sldId id="270" r:id="rId15"/>
    <p:sldId id="314" r:id="rId16"/>
    <p:sldId id="271" r:id="rId17"/>
    <p:sldId id="267" r:id="rId18"/>
    <p:sldId id="268" r:id="rId19"/>
    <p:sldId id="288" r:id="rId20"/>
    <p:sldId id="287" r:id="rId21"/>
    <p:sldId id="289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Saponins glycosides</a:t>
            </a:r>
            <a:endParaRPr lang="en-US" dirty="0"/>
          </a:p>
        </p:txBody>
      </p:sp>
      <p:sp>
        <p:nvSpPr>
          <p:cNvPr id="3" name="Text Box 2"/>
          <p:cNvSpPr txBox="1"/>
          <p:nvPr/>
        </p:nvSpPr>
        <p:spPr>
          <a:xfrm>
            <a:off x="2197735" y="2646045"/>
            <a:ext cx="93002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endParaRPr lang="en-US" sz="2800"/>
          </a:p>
          <a:p>
            <a:pPr algn="just"/>
            <a:r>
              <a:rPr lang="en-US" sz="2800"/>
              <a:t>   Lect. A.T. pharmacsit  Nour Hameed Aldhif   </a:t>
            </a:r>
            <a:endParaRPr lang="en-US" sz="2800"/>
          </a:p>
        </p:txBody>
      </p:sp>
      <p:sp>
        <p:nvSpPr>
          <p:cNvPr id="4" name="Text Box 3"/>
          <p:cNvSpPr txBox="1"/>
          <p:nvPr/>
        </p:nvSpPr>
        <p:spPr>
          <a:xfrm>
            <a:off x="2947035" y="45720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0558"/>
            <a:ext cx="10972800" cy="1143000"/>
          </a:xfrm>
        </p:spPr>
        <p:txBody>
          <a:bodyPr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Drug  products containing liquorice: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909820" y="36239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??????</a:t>
            </a:r>
            <a:endParaRPr lang="en-US" sz="240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8080" y="462280"/>
            <a:ext cx="7000240" cy="905510"/>
          </a:xfrm>
        </p:spPr>
        <p:txBody>
          <a:bodyPr/>
          <a:p>
            <a:pPr marL="0" indent="0">
              <a:buNone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Stroidal glycosides: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Fenugreek 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241675" y="2295525"/>
            <a:ext cx="4752340" cy="28682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Botanical origin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endParaRPr 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Scientific name: </a:t>
            </a: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</a:t>
            </a:r>
            <a:r>
              <a:rPr lang="en-US" altLang="en-US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Trigonella-Foenum Graecum</a:t>
            </a:r>
            <a:endParaRPr lang="en-US" altLang="en-US" sz="20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      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Family :   Fabaceae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Active part :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seeds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50570" y="2122170"/>
            <a:ext cx="4064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Steroidal saponins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B vitamins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Flavonoids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Alkaloids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Coumarins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Mucilage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636905" y="2440305"/>
            <a:ext cx="99923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Treating digestive proplems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Stablize blood glucose levels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Antihypertensive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Decreasing blood cholesterol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Dose dependent neuroprotective and antiapoptotic effects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Women who are breast-feeding sometimes use fenugreek to promote milk flow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96950" y="723265"/>
            <a:ext cx="2962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 Medical uses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04215" y="1776095"/>
            <a:ext cx="10219055" cy="48482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069340" y="622300"/>
            <a:ext cx="5997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Identificaion of triterpenoids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53515" y="1915160"/>
            <a:ext cx="3006725" cy="40411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4295" y="1932940"/>
            <a:ext cx="2778760" cy="3964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140" y="1967865"/>
            <a:ext cx="2939415" cy="39643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663825" y="6207760"/>
            <a:ext cx="403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379845" y="6255385"/>
            <a:ext cx="403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556750" y="6199505"/>
            <a:ext cx="4032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145540" y="54292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Extraction of steroidal glycosides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079355" cy="2562225"/>
          </a:xfrm>
        </p:spPr>
        <p:txBody>
          <a:bodyPr/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10 gm of fenugreek seeds + 200 ml D.W + 10 drops HCL decoction for 15 min.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Filter and take 10 ml from extract and transfer to separatory funnel.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Add 10 ml from chloroform and shaking then let it stand then collect chloroform layer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Identify the sterol nucleus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609600" y="1600200"/>
            <a:ext cx="9029700" cy="4526280"/>
          </a:xfrm>
        </p:spPr>
        <p:txBody>
          <a:bodyPr/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Lieberman's Sterol Reaction: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Take 1ml of chloroform layer in a test tube then add 5ml of anhydrous acetic acid and shake well.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Take 4 drops of the above mixture and place in a other test tube or beaker, and then add one drop of conc.H2SO4.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490835" cy="1828165"/>
          </a:xfrm>
        </p:spPr>
        <p:txBody>
          <a:bodyPr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 change of color from rose, through red,violet and blue to green. The colors are slightly different from compound to compound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92480" y="70485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265"/>
            <a:ext cx="10515600" cy="1325563"/>
          </a:xfrm>
        </p:spPr>
        <p:txBody>
          <a:bodyPr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Saponins glycosides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2705"/>
          </a:xfrm>
        </p:spPr>
        <p:txBody>
          <a:bodyPr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Saponins are glycosidic compounds that are produced as secondary metabolites. Structurally, saponins consist of an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aglycone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(sapogenin) attached to one or more sugar chains.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/>
              <a:t>          </a:t>
            </a:r>
            <a:endParaRPr lang="en-US"/>
          </a:p>
          <a:p>
            <a:pPr marL="0" indent="0">
              <a:buNone/>
            </a:pPr>
            <a:r>
              <a:rPr lang="en-US"/>
              <a:t>            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Hydrophobic _Hydrophilic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    (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aglycone)             (sugar)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Content Placeholder 10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890" y="335915"/>
            <a:ext cx="10972800" cy="5664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Saponins classification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According to their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aglycone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composition as: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Triterpene glycosides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(30)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Steroid glycosides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(27) 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l="24189" t="54265"/>
          <a:stretch>
            <a:fillRect/>
          </a:stretch>
        </p:blipFill>
        <p:spPr>
          <a:xfrm>
            <a:off x="1297305" y="3637915"/>
            <a:ext cx="7298055" cy="266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296275" cy="4526280"/>
          </a:xfrm>
        </p:spPr>
        <p:txBody>
          <a:bodyPr/>
          <a:p>
            <a:pPr marL="0" indent="0" algn="just">
              <a:lnSpc>
                <a:spcPct val="110000"/>
              </a:lnSpc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We concern  in this lab. with two plants: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Fenugreek 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Triterpene glycosides : 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Liquorice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15055" y="2292985"/>
            <a:ext cx="4960620" cy="3139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Botanical origin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6496050" cy="452628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>
                <a:sym typeface="+mn-ea"/>
              </a:rPr>
              <a:t>        </a:t>
            </a:r>
            <a:endParaRPr lang="en-US">
              <a:sym typeface="+mn-ea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Scientific name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Glycyrrhiza  glabra Linn</a:t>
            </a:r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Family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Leguminosae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en-US" sz="2000" i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endParaRPr lang="en-US" sz="2700" i="1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Active part;   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Roots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and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Rhizome</a:t>
            </a:r>
            <a:endParaRPr 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7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3637280" cy="1143000"/>
          </a:xfrm>
        </p:spPr>
        <p:txBody>
          <a:bodyPr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76765" cy="3547110"/>
          </a:xfrm>
        </p:spPr>
        <p:txBody>
          <a:bodyPr/>
          <a:p>
            <a:pPr marL="0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chief constituent of liquorice root is </a:t>
            </a:r>
            <a:r>
              <a:rPr lang="en-US" sz="20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Glycyrrhizin </a:t>
            </a:r>
            <a:endParaRPr lang="en-US" sz="20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Flavonoids (</a:t>
            </a:r>
            <a:r>
              <a:rPr lang="en-US" sz="200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iquiritin and isoliquiritin</a:t>
            </a:r>
            <a:r>
              <a:rPr lang="en-US" sz="200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Starch 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Gum, protein, fat ,resin, trace of tannin , and of volatile oil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Medical uses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13100"/>
          </a:xfrm>
        </p:spPr>
        <p:txBody>
          <a:bodyPr>
            <a:normAutofit/>
          </a:bodyPr>
          <a:p>
            <a:pPr marL="0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Flavoring agents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Sweetener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An expectorant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It has a well-documented reputation for healing ulcers.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Anti-inflammatory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Glycyrrhiza liquorice appears to have modest glucocorticoid activity .</a:t>
            </a:r>
            <a:r>
              <a:rPr lang="en-US" sz="2000" b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(H.W)</a:t>
            </a:r>
            <a:endParaRPr lang="en-US" sz="2000" b="1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Contra- indication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4920"/>
          </a:xfrm>
        </p:spPr>
        <p:txBody>
          <a:bodyPr/>
          <a:p>
            <a:endParaRPr lang="en-US"/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why????</a:t>
            </a:r>
            <a:endParaRPr lang="en-US" sz="24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Pregnant women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People with high blood pressure, kidney disease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2426</Words>
  <Application>WPS Presentation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Calibri</vt:lpstr>
      <vt:lpstr>Business Cooperate</vt:lpstr>
      <vt:lpstr>Saponins glycosides</vt:lpstr>
      <vt:lpstr>Saponins glycosides</vt:lpstr>
      <vt:lpstr>Saponins classification </vt:lpstr>
      <vt:lpstr>PowerPoint 演示文稿</vt:lpstr>
      <vt:lpstr>Triterpene glycosides :  Liquorice</vt:lpstr>
      <vt:lpstr>Botanical origin</vt:lpstr>
      <vt:lpstr>Chemistry</vt:lpstr>
      <vt:lpstr>Medical uses </vt:lpstr>
      <vt:lpstr>Contra- indication</vt:lpstr>
      <vt:lpstr>Drug  products containing liquorice:</vt:lpstr>
      <vt:lpstr>PowerPoint 演示文稿</vt:lpstr>
      <vt:lpstr>Botanical origin</vt:lpstr>
      <vt:lpstr>chemistry</vt:lpstr>
      <vt:lpstr>PowerPoint 演示文稿</vt:lpstr>
      <vt:lpstr>PowerPoint 演示文稿</vt:lpstr>
      <vt:lpstr>PowerPoint 演示文稿</vt:lpstr>
      <vt:lpstr>Extraction of steroidal glycosides</vt:lpstr>
      <vt:lpstr> Identify the sterol nucleus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Saponins glycosides</dc:title>
  <dc:creator/>
  <cp:lastModifiedBy>Admin</cp:lastModifiedBy>
  <cp:revision>13</cp:revision>
  <dcterms:created xsi:type="dcterms:W3CDTF">2022-10-20T10:18:00Z</dcterms:created>
  <dcterms:modified xsi:type="dcterms:W3CDTF">2023-11-29T20:08:02Z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E3A37A5CE7E04EC0810EE3CE09783E3C</vt:lpwstr>
  </property>
  <property fmtid="{D5CDD505-2E9C-101B-9397-08002B2CF9AE}" pid="3" name="KSOProductBuildVer">
    <vt:lpwstr>1033-12.2.0.13306</vt:lpwstr>
  </property>
</Properties>
</file>